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0"/>
  </p:notesMasterIdLst>
  <p:sldIdLst>
    <p:sldId id="436" r:id="rId2"/>
    <p:sldId id="487" r:id="rId3"/>
    <p:sldId id="537" r:id="rId4"/>
    <p:sldId id="581" r:id="rId5"/>
    <p:sldId id="538" r:id="rId6"/>
    <p:sldId id="588" r:id="rId7"/>
    <p:sldId id="551" r:id="rId8"/>
    <p:sldId id="552" r:id="rId9"/>
    <p:sldId id="553" r:id="rId10"/>
    <p:sldId id="590" r:id="rId11"/>
    <p:sldId id="592" r:id="rId12"/>
    <p:sldId id="593" r:id="rId13"/>
    <p:sldId id="589" r:id="rId14"/>
    <p:sldId id="591" r:id="rId15"/>
    <p:sldId id="568" r:id="rId16"/>
    <p:sldId id="539" r:id="rId17"/>
    <p:sldId id="540" r:id="rId18"/>
    <p:sldId id="536" r:id="rId19"/>
    <p:sldId id="542" r:id="rId20"/>
    <p:sldId id="561" r:id="rId21"/>
    <p:sldId id="562" r:id="rId22"/>
    <p:sldId id="563" r:id="rId23"/>
    <p:sldId id="564" r:id="rId24"/>
    <p:sldId id="545" r:id="rId25"/>
    <p:sldId id="546" r:id="rId26"/>
    <p:sldId id="565" r:id="rId27"/>
    <p:sldId id="583" r:id="rId28"/>
    <p:sldId id="587" r:id="rId29"/>
    <p:sldId id="548" r:id="rId30"/>
    <p:sldId id="572" r:id="rId31"/>
    <p:sldId id="571" r:id="rId32"/>
    <p:sldId id="577" r:id="rId33"/>
    <p:sldId id="496" r:id="rId34"/>
    <p:sldId id="430" r:id="rId35"/>
    <p:sldId id="567" r:id="rId36"/>
    <p:sldId id="570" r:id="rId37"/>
    <p:sldId id="535" r:id="rId38"/>
    <p:sldId id="594" r:id="rId39"/>
    <p:sldId id="401" r:id="rId40"/>
    <p:sldId id="438" r:id="rId41"/>
    <p:sldId id="439" r:id="rId42"/>
    <p:sldId id="432" r:id="rId43"/>
    <p:sldId id="520" r:id="rId44"/>
    <p:sldId id="497" r:id="rId45"/>
    <p:sldId id="498" r:id="rId46"/>
    <p:sldId id="433" r:id="rId47"/>
    <p:sldId id="418" r:id="rId48"/>
    <p:sldId id="523" r:id="rId49"/>
    <p:sldId id="437" r:id="rId50"/>
    <p:sldId id="522" r:id="rId51"/>
    <p:sldId id="524" r:id="rId52"/>
    <p:sldId id="525" r:id="rId53"/>
    <p:sldId id="488" r:id="rId54"/>
    <p:sldId id="526" r:id="rId55"/>
    <p:sldId id="527" r:id="rId56"/>
    <p:sldId id="489" r:id="rId57"/>
    <p:sldId id="528" r:id="rId58"/>
    <p:sldId id="529" r:id="rId59"/>
    <p:sldId id="490" r:id="rId60"/>
    <p:sldId id="422" r:id="rId61"/>
    <p:sldId id="402" r:id="rId62"/>
    <p:sldId id="530" r:id="rId63"/>
    <p:sldId id="491" r:id="rId64"/>
    <p:sldId id="531" r:id="rId65"/>
    <p:sldId id="492" r:id="rId66"/>
    <p:sldId id="532" r:id="rId67"/>
    <p:sldId id="533" r:id="rId68"/>
    <p:sldId id="555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artini, Christopher" initials="DC" lastIdx="4" clrIdx="0">
    <p:extLst>
      <p:ext uri="{19B8F6BF-5375-455C-9EA6-DF929625EA0E}">
        <p15:presenceInfo xmlns:p15="http://schemas.microsoft.com/office/powerpoint/2012/main" userId="S::cdemarti@visa.com::196a4398-0e55-4b76-b950-22fe3b5c8732" providerId="AD"/>
      </p:ext>
    </p:extLst>
  </p:cmAuthor>
  <p:cmAuthor id="2" name="Elavsky, Frank" initials="EF" lastIdx="3" clrIdx="1">
    <p:extLst>
      <p:ext uri="{19B8F6BF-5375-455C-9EA6-DF929625EA0E}">
        <p15:presenceInfo xmlns:p15="http://schemas.microsoft.com/office/powerpoint/2012/main" userId="S::felavsky@visa.com::ea49fd1b-2751-40a6-b314-7b32977cf2b2" providerId="AD"/>
      </p:ext>
    </p:extLst>
  </p:cmAuthor>
  <p:cmAuthor id="3" name="Frank Josiah Elavsky" initials="FJE" lastIdx="0" clrIdx="2">
    <p:extLst>
      <p:ext uri="{19B8F6BF-5375-455C-9EA6-DF929625EA0E}">
        <p15:presenceInfo xmlns:p15="http://schemas.microsoft.com/office/powerpoint/2012/main" userId="Frank Josiah Elavs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C96363"/>
    <a:srgbClr val="FFC32D"/>
    <a:srgbClr val="C1ECFF"/>
    <a:srgbClr val="FF2D2D"/>
    <a:srgbClr val="222222"/>
    <a:srgbClr val="00FF92"/>
    <a:srgbClr val="030953"/>
    <a:srgbClr val="FFB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F67A3-3864-AA43-AF9D-255ABFC3CE9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501FC-B04F-9F4F-A8DD-0F6B2B182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5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3235326D-F1DD-4EF8-87B0-3C81B92D330B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9FFD57F-6CBC-F442-8015-77D744407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013F-F765-46C5-9B9B-36DD08D4AC27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D57F-6CBC-F442-8015-77D74440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2CB0-089B-44FC-AE96-E9B8906329E7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D57F-6CBC-F442-8015-77D74440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5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7BB431D-920A-43BC-9650-509CE993444F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9FFD57F-6CBC-F442-8015-77D744407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9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68F-D94D-4D7F-8941-43572150BA80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D57F-6CBC-F442-8015-77D74440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3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B570-7384-4420-9F72-91F5C2319773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D57F-6CBC-F442-8015-77D74440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8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5B0A-BB5F-48FF-88FD-4C3A1DD7E4EB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D57F-6CBC-F442-8015-77D74440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9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149B-DF3A-44B1-9F64-CDDCA281AF47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D57F-6CBC-F442-8015-77D74440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0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DDDD-47F7-4977-8F9B-7D546D229574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D57F-6CBC-F442-8015-77D74440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3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4AFF-1419-476A-AA70-FD40574A985A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D57F-6CBC-F442-8015-77D74440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0CD2-9B3F-410F-AC77-46F6DCFADFE6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D57F-6CBC-F442-8015-77D74440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1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CFAD-C043-42EF-9054-D7CFE80FDF74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D57F-6CBC-F442-8015-77D74440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90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development/desa/disabilities/convention-on-the-rights-of-persons-with-disabilities/article-10-right-to-lif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bc.com/2019/10/07/dominos-supreme-court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nightingale/accessibility-is-at-the-heart-of-data-visualization-64a38d6c505b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8017062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FrankElavsky/status/135131189842836275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ithub.com/visa/visa-chart-component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ighcharts.com/samples/highcharts/accessibility/accessible-lin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desig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policies/" TargetMode="External"/><Relationship Id="rId2" Type="http://schemas.openxmlformats.org/officeDocument/2006/relationships/hyperlink" Target="https://www.w3.org/WAI/standards-guidelines/wca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bility.org/programs/accessu/2020/data-visualization-and-accessibility-on-the-web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iowa.instructure.com/courses/40/pages/accessibility-principles-pou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clusivedesignprinciples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taviza11y/Why-We-Exist" TargetMode="External"/><Relationship Id="rId2" Type="http://schemas.openxmlformats.org/officeDocument/2006/relationships/hyperlink" Target="https://github.com/Chartability/POUR-CA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twitter.com/FrankElavsky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ublic.tableau.com/profile/vizde7382#!/vizhome/CoinFlipGame/CoinFlipGame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chartability.fizz.studio/" TargetMode="External"/><Relationship Id="rId3" Type="http://schemas.openxmlformats.org/officeDocument/2006/relationships/hyperlink" Target="https://twitter.com/FrankElavsky/status/1351311898428362754" TargetMode="External"/><Relationship Id="rId7" Type="http://schemas.openxmlformats.org/officeDocument/2006/relationships/hyperlink" Target="https://fizz.studio/files/chartability-dec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zz.studio/files/chartability-worksheet" TargetMode="External"/><Relationship Id="rId5" Type="http://schemas.openxmlformats.org/officeDocument/2006/relationships/hyperlink" Target="https://github.com/dataviza11y/resources" TargetMode="External"/><Relationship Id="rId4" Type="http://schemas.openxmlformats.org/officeDocument/2006/relationships/hyperlink" Target="https://github.com/dataviza11y/Why-We-Exis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OutlierCon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ossheim.io/writing/posts/accessible-dataviz-us-election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hyperlink" Target="https://twitter.com/liatrisbian/status/1324427612723253250?s=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Accessibility is Critical to Data Visualization</a:t>
            </a:r>
            <a:br>
              <a:rPr lang="en-US" sz="36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6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(And what you can do about it)</a:t>
            </a:r>
            <a:br>
              <a:rPr lang="en-US" sz="36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0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Frank Elavsky, Data Experience Engineer</a:t>
            </a:r>
            <a:endParaRPr lang="en-US" sz="3600" b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0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Cut to the chase: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1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Everyone</a:t>
            </a:r>
            <a:r>
              <a:rPr lang="en-US" dirty="0"/>
              <a:t> should be able to tell whether or not a data visualization is accessible.</a:t>
            </a:r>
          </a:p>
          <a:p>
            <a:pPr marL="0" indent="0">
              <a:buNone/>
            </a:pPr>
            <a:endParaRPr lang="en-US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indent="0">
              <a:buNone/>
            </a:pPr>
            <a:r>
              <a:rPr lang="en-US" dirty="0"/>
              <a:t>You might not be able to do this easily by the end of this talk, but you’ll have some tools to help you get there.</a:t>
            </a:r>
            <a:endParaRPr lang="en-US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3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best way to learn: evaluation.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1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practice of evaluating something according to a consistent system of tests and standards is called an audit.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Anyone can learn how to audit! Designers, engineers, managers, analysts, scientists… really, </a:t>
            </a:r>
            <a:r>
              <a:rPr lang="en-US" i="1" dirty="0"/>
              <a:t>anyone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901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Today we will be talking about auditing.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1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I’ll give you some background and a pitch for doing the work of accessibility.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we jump right in and I walk you through the results of an audit.</a:t>
            </a:r>
          </a:p>
        </p:txBody>
      </p:sp>
    </p:spTree>
    <p:extLst>
      <p:ext uri="{BB962C8B-B14F-4D97-AF65-F5344CB8AC3E}">
        <p14:creationId xmlns:p14="http://schemas.microsoft.com/office/powerpoint/2010/main" val="99562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Resources in this talk: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1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Workbook: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fizz.studio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/files/</a:t>
            </a:r>
            <a:r>
              <a:rPr lang="en-US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chartability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-worksheet</a:t>
            </a:r>
          </a:p>
          <a:p>
            <a:pPr marL="0" indent="0">
              <a:buNone/>
            </a:pPr>
            <a:r>
              <a:rPr lang="en-US" dirty="0"/>
              <a:t>Slides: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fizz.studio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/files/</a:t>
            </a:r>
            <a:r>
              <a:rPr lang="en-US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chartability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-deck</a:t>
            </a:r>
          </a:p>
          <a:p>
            <a:pPr marL="0" indent="0">
              <a:buNone/>
            </a:pPr>
            <a:r>
              <a:rPr lang="en-US" dirty="0"/>
              <a:t>Website: </a:t>
            </a:r>
            <a:r>
              <a:rPr lang="en-US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chartability.fizz.studio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0943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Why make something accessible?</a:t>
            </a:r>
          </a:p>
        </p:txBody>
      </p:sp>
    </p:spTree>
    <p:extLst>
      <p:ext uri="{BB962C8B-B14F-4D97-AF65-F5344CB8AC3E}">
        <p14:creationId xmlns:p14="http://schemas.microsoft.com/office/powerpoint/2010/main" val="307360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Accessibility is the right thing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/>
              </a:rPr>
              <a:t>The United Nations’ Disability Right to Life article states:</a:t>
            </a:r>
          </a:p>
          <a:p>
            <a:pPr marL="0" indent="0">
              <a:buNone/>
            </a:pPr>
            <a:r>
              <a:rPr lang="en-US" dirty="0">
                <a:latin typeface="Open Sans Light"/>
              </a:rPr>
              <a:t>“… every human being has the </a:t>
            </a:r>
            <a:r>
              <a:rPr lang="en-US" b="1" dirty="0">
                <a:latin typeface="Open Sans Light"/>
              </a:rPr>
              <a:t>inherent right to life</a:t>
            </a:r>
            <a:r>
              <a:rPr lang="en-US" dirty="0">
                <a:latin typeface="Open Sans Light"/>
              </a:rPr>
              <a:t> and [states] shall take all necessary measures to ensure its </a:t>
            </a:r>
            <a:r>
              <a:rPr lang="en-US" b="1" dirty="0">
                <a:latin typeface="Open Sans Light"/>
              </a:rPr>
              <a:t>effective enjoyment </a:t>
            </a:r>
            <a:r>
              <a:rPr lang="en-US" dirty="0">
                <a:latin typeface="Open Sans Light"/>
              </a:rPr>
              <a:t>by persons with disabilities on an </a:t>
            </a:r>
            <a:r>
              <a:rPr lang="en-US" b="1" dirty="0">
                <a:latin typeface="Open Sans Light"/>
              </a:rPr>
              <a:t>equal basis</a:t>
            </a:r>
            <a:r>
              <a:rPr lang="en-US" dirty="0">
                <a:latin typeface="Open Sans Light"/>
              </a:rPr>
              <a:t> with others.”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2926D-27C9-4574-A8F2-DD7A6355FE3F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Link to the UN’s Right to Life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Article 10 of the Convention on the Rights of Persons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298221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Inaccessible experiences are </a:t>
            </a:r>
            <a:r>
              <a:rPr lang="en-US" sz="4000" b="1" dirty="0"/>
              <a:t>expensive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Light"/>
              </a:rPr>
              <a:t>Exclusion of ~25% of all people is a poor business model.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Light"/>
              </a:rPr>
              <a:t>Litigation is costly.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Light"/>
              </a:rPr>
              <a:t>Brand damage.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Light"/>
              </a:rPr>
              <a:t>Loss of alt text SEO.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Light"/>
              </a:rPr>
              <a:t>Adding it in later is far more expensive than doing it from the start.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2926D-27C9-4574-A8F2-DD7A6355FE3F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See: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Dominos lawsuit</a:t>
            </a:r>
            <a:endParaRPr lang="en-US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52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Accessibility is compelling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/>
              </a:rPr>
              <a:t>Accessibility is already at the heart of data visualization! Why stop innovating only partway?</a:t>
            </a:r>
          </a:p>
          <a:p>
            <a:pPr marL="0" indent="0">
              <a:buNone/>
            </a:pPr>
            <a:r>
              <a:rPr lang="en-US" dirty="0">
                <a:latin typeface="Open Sans Light"/>
              </a:rPr>
              <a:t>Accessible data experiences are the future – you will be embarking into </a:t>
            </a:r>
            <a:r>
              <a:rPr lang="en-US" i="1" dirty="0">
                <a:latin typeface="Open Sans Light"/>
              </a:rPr>
              <a:t>uncharted </a:t>
            </a:r>
            <a:r>
              <a:rPr lang="en-US" dirty="0">
                <a:latin typeface="Open Sans Light"/>
              </a:rPr>
              <a:t>spaces.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2926D-27C9-4574-A8F2-DD7A6355FE3F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See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Doug </a:t>
            </a:r>
            <a:r>
              <a:rPr lang="en-US" sz="1600" dirty="0" err="1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Schepers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’ Accessibility is at the Heart of Data Visualization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1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Auditing Viz is an Advanced Topic!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/>
              </a:rPr>
              <a:t>Even though this workshop is designed to be </a:t>
            </a:r>
            <a:r>
              <a:rPr lang="en-US" b="1" dirty="0">
                <a:latin typeface="Open Sans Light"/>
              </a:rPr>
              <a:t>introductory</a:t>
            </a:r>
            <a:r>
              <a:rPr lang="en-US" dirty="0">
                <a:latin typeface="Open Sans Light"/>
              </a:rPr>
              <a:t>, </a:t>
            </a:r>
            <a:r>
              <a:rPr lang="en-US" b="1" dirty="0">
                <a:latin typeface="Open Sans Light"/>
              </a:rPr>
              <a:t>general</a:t>
            </a:r>
            <a:r>
              <a:rPr lang="en-US" dirty="0">
                <a:latin typeface="Open Sans Light"/>
              </a:rPr>
              <a:t>, and </a:t>
            </a:r>
            <a:r>
              <a:rPr lang="en-US" b="1" dirty="0">
                <a:latin typeface="Open Sans Light"/>
              </a:rPr>
              <a:t>high level</a:t>
            </a:r>
            <a:r>
              <a:rPr lang="en-US" dirty="0">
                <a:latin typeface="Open Sans Light"/>
              </a:rPr>
              <a:t>, data visualization and accessibility is still a pretty advanced topic.</a:t>
            </a:r>
          </a:p>
          <a:p>
            <a:pPr marL="0" indent="0">
              <a:buNone/>
            </a:pPr>
            <a:r>
              <a:rPr lang="en-US" dirty="0">
                <a:latin typeface="Open Sans Light"/>
              </a:rPr>
              <a:t>So we are going to start with some of the basics, first!</a:t>
            </a:r>
          </a:p>
        </p:txBody>
      </p:sp>
      <p:pic>
        <p:nvPicPr>
          <p:cNvPr id="6" name="Picture 2" descr="Climate warming stripes, showing temperature starting cool and moving red hot. There is no text or chart decorations, only geometry (an intentionally minimalist design).">
            <a:extLst>
              <a:ext uri="{FF2B5EF4-FFF2-40B4-BE49-F238E27FC236}">
                <a16:creationId xmlns:a16="http://schemas.microsoft.com/office/drawing/2014/main" id="{86E26A76-A049-45BA-89FF-87212451E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74" y="1935791"/>
            <a:ext cx="4815802" cy="27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B2926D-27C9-4574-A8F2-DD7A6355FE3F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Climate Stripes: By RCraig09 - Own work, CC BY-SA 4.0,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https://commons.wikimedia.org/w/index.php?curid=80170624</a:t>
            </a:r>
            <a:endParaRPr lang="en-US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57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“I </a:t>
            </a:r>
            <a:r>
              <a:rPr lang="en-US" sz="4000" i="1" dirty="0"/>
              <a:t>already</a:t>
            </a:r>
            <a:r>
              <a:rPr lang="en-US" sz="4000" dirty="0"/>
              <a:t> use colorblind safe palettes. I don’t even need to be here!”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2A99A-4E52-444E-825A-8075D376C8A4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Check out my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twitter thread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if you have not already.  </a:t>
            </a:r>
          </a:p>
        </p:txBody>
      </p:sp>
    </p:spTree>
    <p:extLst>
      <p:ext uri="{BB962C8B-B14F-4D97-AF65-F5344CB8AC3E}">
        <p14:creationId xmlns:p14="http://schemas.microsoft.com/office/powerpoint/2010/main" val="106153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am a Staff Data Experience Engineer on Visa’s DX Team.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Our Stack: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dirty="0"/>
              <a:t>Data Visualization (D3.js).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dirty="0"/>
              <a:t>Web Components (Stencil).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dirty="0"/>
              <a:t>Visa Design Systems (VDS).</a:t>
            </a:r>
          </a:p>
          <a:p>
            <a:pPr marL="971539" lvl="1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Open source here: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www.github.com/visa/visa-chart-components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An image depicting an example of the default bar-chart component">
            <a:extLst>
              <a:ext uri="{FF2B5EF4-FFF2-40B4-BE49-F238E27FC236}">
                <a16:creationId xmlns:a16="http://schemas.microsoft.com/office/drawing/2014/main" id="{54515743-B1A2-4976-BC60-2E603FC0D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8142"/>
            <a:ext cx="5965317" cy="36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58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b="0" dirty="0">
                <a:latin typeface="Open Sans Light"/>
              </a:rPr>
              <a:t>Color vision deficiency (CVD), commonly referred to as “colorblindness” affects an estimated </a:t>
            </a:r>
            <a:r>
              <a:rPr lang="en-US" sz="3200" dirty="0">
                <a:latin typeface="Open Sans Light"/>
              </a:rPr>
              <a:t>4</a:t>
            </a:r>
            <a:r>
              <a:rPr lang="en-US" sz="3200" b="0" dirty="0">
                <a:latin typeface="Open Sans Light"/>
              </a:rPr>
              <a:t>% of people worldwide.</a:t>
            </a:r>
          </a:p>
        </p:txBody>
      </p:sp>
    </p:spTree>
    <p:extLst>
      <p:ext uri="{BB962C8B-B14F-4D97-AF65-F5344CB8AC3E}">
        <p14:creationId xmlns:p14="http://schemas.microsoft.com/office/powerpoint/2010/main" val="1251014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655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Open Sans Light"/>
              </a:rPr>
              <a:t>But do you design your viz for visual impairment, which affects ~</a:t>
            </a:r>
            <a:r>
              <a:rPr lang="en-US" sz="3200" dirty="0">
                <a:latin typeface="Open Sans Light"/>
              </a:rPr>
              <a:t>25</a:t>
            </a:r>
            <a:r>
              <a:rPr lang="en-US" sz="3200" b="0" dirty="0">
                <a:latin typeface="Open Sans Light"/>
              </a:rPr>
              <a:t>% of people globally?</a:t>
            </a:r>
          </a:p>
        </p:txBody>
      </p:sp>
      <p:pic>
        <p:nvPicPr>
          <p:cNvPr id="4" name="Picture 3" descr="A set of low contrast charts are redesigned to use higher contrast.">
            <a:extLst>
              <a:ext uri="{FF2B5EF4-FFF2-40B4-BE49-F238E27FC236}">
                <a16:creationId xmlns:a16="http://schemas.microsoft.com/office/drawing/2014/main" id="{F244146B-CF10-41F6-881C-AC82B825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61" y="3006623"/>
            <a:ext cx="7665677" cy="32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09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Open Sans Light"/>
              </a:rPr>
              <a:t>Motor impairment and functional disability (</a:t>
            </a:r>
            <a:r>
              <a:rPr lang="en-US" sz="3200" dirty="0">
                <a:latin typeface="Open Sans Light"/>
              </a:rPr>
              <a:t>13-15</a:t>
            </a:r>
            <a:r>
              <a:rPr lang="en-US" sz="3200" b="0" dirty="0">
                <a:latin typeface="Open Sans Light"/>
              </a:rPr>
              <a:t>%)?</a:t>
            </a:r>
          </a:p>
        </p:txBody>
      </p:sp>
      <p:pic>
        <p:nvPicPr>
          <p:cNvPr id="1026" name="Picture 2" descr="A chart that has mouse-driven interactivity.">
            <a:extLst>
              <a:ext uri="{FF2B5EF4-FFF2-40B4-BE49-F238E27FC236}">
                <a16:creationId xmlns:a16="http://schemas.microsoft.com/office/drawing/2014/main" id="{DA7BD695-E526-4944-B1D0-A511395D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27" y="3429001"/>
            <a:ext cx="3394399" cy="26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hart that has keyboard driven interactivity.">
            <a:extLst>
              <a:ext uri="{FF2B5EF4-FFF2-40B4-BE49-F238E27FC236}">
                <a16:creationId xmlns:a16="http://schemas.microsoft.com/office/drawing/2014/main" id="{7F8D59E7-7BD6-4003-9DD6-773C9D4FD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65" y="3429000"/>
            <a:ext cx="4703921" cy="26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7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561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Open Sans Light"/>
              </a:rPr>
              <a:t>Cognitive and attention impairment (</a:t>
            </a:r>
            <a:r>
              <a:rPr lang="en-US" sz="3200" dirty="0">
                <a:latin typeface="Open Sans Light"/>
              </a:rPr>
              <a:t>11-13</a:t>
            </a:r>
            <a:r>
              <a:rPr lang="en-US" sz="3200" b="0" dirty="0">
                <a:latin typeface="Open Sans Light"/>
              </a:rPr>
              <a:t>%)?</a:t>
            </a:r>
          </a:p>
        </p:txBody>
      </p:sp>
      <p:pic>
        <p:nvPicPr>
          <p:cNvPr id="4" name="Picture 3" descr="A chart that has limited labelling and explanation.">
            <a:extLst>
              <a:ext uri="{FF2B5EF4-FFF2-40B4-BE49-F238E27FC236}">
                <a16:creationId xmlns:a16="http://schemas.microsoft.com/office/drawing/2014/main" id="{9AFBF66E-C44A-49A7-9F68-71DBDFF1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54" y="3030405"/>
            <a:ext cx="4939137" cy="2450944"/>
          </a:xfrm>
          <a:prstGeom prst="rect">
            <a:avLst/>
          </a:prstGeom>
        </p:spPr>
      </p:pic>
      <p:pic>
        <p:nvPicPr>
          <p:cNvPr id="6" name="Picture 5" descr="A chart with robust labels and explanations provided.">
            <a:extLst>
              <a:ext uri="{FF2B5EF4-FFF2-40B4-BE49-F238E27FC236}">
                <a16:creationId xmlns:a16="http://schemas.microsoft.com/office/drawing/2014/main" id="{F4D4B850-0452-4573-8C4B-D9D7546E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30405"/>
            <a:ext cx="4943062" cy="32078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6E7964-C67A-4845-86BD-D87F10D87777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Source: </a:t>
            </a:r>
            <a:r>
              <a:rPr lang="en-US" sz="1600" dirty="0" err="1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Highcharts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 example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(an accessibility-focused charting library).</a:t>
            </a:r>
          </a:p>
        </p:txBody>
      </p:sp>
    </p:spTree>
    <p:extLst>
      <p:ext uri="{BB962C8B-B14F-4D97-AF65-F5344CB8AC3E}">
        <p14:creationId xmlns:p14="http://schemas.microsoft.com/office/powerpoint/2010/main" val="349598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547382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Accessibility is </a:t>
            </a:r>
            <a:br>
              <a:rPr lang="en-US" sz="4000" dirty="0"/>
            </a:br>
            <a:r>
              <a:rPr lang="en-US" sz="4000" dirty="0"/>
              <a:t>multi-dimensional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54" y="3645548"/>
            <a:ext cx="6690065" cy="116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disabilities are permanent. Others are temporary or situational.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Excerpt from the Microsoft Inclusive Design Guide. Disability is organized into four categories: Touch, See, Hear, and Speak. These each have a temporal dimension, Permanent, Temporary, and Situation. ">
            <a:extLst>
              <a:ext uri="{FF2B5EF4-FFF2-40B4-BE49-F238E27FC236}">
                <a16:creationId xmlns:a16="http://schemas.microsoft.com/office/drawing/2014/main" id="{E6B7D9A7-7A33-44E3-8ED0-65AA44F4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72" y="554956"/>
            <a:ext cx="3665873" cy="5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4A97BD-75E4-4B57-B806-40691B5E08FC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Source: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https://www.microsoft.com/design</a:t>
            </a:r>
            <a:endParaRPr lang="en-US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1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10655273" cy="3438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>
                <a:latin typeface="Open Sans Light" panose="020B0306030504020204"/>
              </a:rPr>
              <a:t>We have all already experienced disability at some point in our lives – even if just temporarily or situationally.</a:t>
            </a:r>
            <a:br>
              <a:rPr lang="en-US" sz="3600" b="0" dirty="0">
                <a:latin typeface="Open Sans Light" panose="020B0306030504020204"/>
              </a:rPr>
            </a:br>
            <a:br>
              <a:rPr lang="en-US" sz="3600" b="0" dirty="0">
                <a:latin typeface="Open Sans Light" panose="020B0306030504020204"/>
              </a:rPr>
            </a:br>
            <a:r>
              <a:rPr lang="en-US" sz="3600" b="0" dirty="0">
                <a:latin typeface="Open Sans Light" panose="020B0306030504020204"/>
              </a:rPr>
              <a:t>We call this “experiencing a limitation.”</a:t>
            </a:r>
          </a:p>
        </p:txBody>
      </p:sp>
    </p:spTree>
    <p:extLst>
      <p:ext uri="{BB962C8B-B14F-4D97-AF65-F5344CB8AC3E}">
        <p14:creationId xmlns:p14="http://schemas.microsoft.com/office/powerpoint/2010/main" val="2080150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10655273" cy="252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>
                <a:latin typeface="Open Sans Light" panose="020B0306030504020204"/>
              </a:rPr>
              <a:t>Disability is personal for all of us.</a:t>
            </a:r>
          </a:p>
        </p:txBody>
      </p:sp>
    </p:spTree>
    <p:extLst>
      <p:ext uri="{BB962C8B-B14F-4D97-AF65-F5344CB8AC3E}">
        <p14:creationId xmlns:p14="http://schemas.microsoft.com/office/powerpoint/2010/main" val="3341839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218"/>
            <a:ext cx="10515599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your data critically important? World-shattering information?</a:t>
            </a:r>
          </a:p>
          <a:p>
            <a:pPr marL="0" indent="0">
              <a:buNone/>
            </a:pP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It had better be accessible.</a:t>
            </a:r>
          </a:p>
        </p:txBody>
      </p:sp>
    </p:spTree>
    <p:extLst>
      <p:ext uri="{BB962C8B-B14F-4D97-AF65-F5344CB8AC3E}">
        <p14:creationId xmlns:p14="http://schemas.microsoft.com/office/powerpoint/2010/main" val="1402127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790"/>
            <a:ext cx="10515599" cy="1926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best time to make a data visualization accessible was when you first made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second best time is now.</a:t>
            </a:r>
          </a:p>
        </p:txBody>
      </p:sp>
    </p:spTree>
    <p:extLst>
      <p:ext uri="{BB962C8B-B14F-4D97-AF65-F5344CB8AC3E}">
        <p14:creationId xmlns:p14="http://schemas.microsoft.com/office/powerpoint/2010/main" val="1521743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do I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303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Bring in outside expertise to provide auditing and guidance.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Involve people with disabilities in your work at every stage (and compensate them as subject matter experts).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up your skills internally.</a:t>
            </a:r>
          </a:p>
        </p:txBody>
      </p:sp>
    </p:spTree>
    <p:extLst>
      <p:ext uri="{BB962C8B-B14F-4D97-AF65-F5344CB8AC3E}">
        <p14:creationId xmlns:p14="http://schemas.microsoft.com/office/powerpoint/2010/main" val="278318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My Passion: Accessible data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Despite my professional work involving accessibility, I am actually representing a project I’ve developed outside of Visa: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auditing system for viz.</a:t>
            </a:r>
          </a:p>
        </p:txBody>
      </p:sp>
      <p:grpSp>
        <p:nvGrpSpPr>
          <p:cNvPr id="12" name="Group 11" descr="Example accessibility failure on a pie chart: &quot;1 A Grey pie border fails to have 3 to 1 against neighbor fills. Recommend making border color same as background, to reduce need to check against two directions&quot;">
            <a:extLst>
              <a:ext uri="{FF2B5EF4-FFF2-40B4-BE49-F238E27FC236}">
                <a16:creationId xmlns:a16="http://schemas.microsoft.com/office/drawing/2014/main" id="{ADB5FBE6-B290-455B-BA5F-F868935C0807}"/>
              </a:ext>
            </a:extLst>
          </p:cNvPr>
          <p:cNvGrpSpPr/>
          <p:nvPr/>
        </p:nvGrpSpPr>
        <p:grpSpPr>
          <a:xfrm>
            <a:off x="6160264" y="1710824"/>
            <a:ext cx="5562946" cy="3436352"/>
            <a:chOff x="6160264" y="1710824"/>
            <a:chExt cx="5562946" cy="34363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A67479-6A16-4522-9781-46ADCE11E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0264" y="1710824"/>
              <a:ext cx="5562946" cy="3436352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19F3843-B348-4B69-A316-17A89254AD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2753" y="2894120"/>
              <a:ext cx="985422" cy="2308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4914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 only cover this part here: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303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3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Bring in outside expertise to provide auditing and guidance.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Involve people with disabilities in your work at every stage (and compensate them as subject matter experts).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~&gt; Build up your skills internally.</a:t>
            </a:r>
          </a:p>
        </p:txBody>
      </p:sp>
    </p:spTree>
    <p:extLst>
      <p:ext uri="{BB962C8B-B14F-4D97-AF65-F5344CB8AC3E}">
        <p14:creationId xmlns:p14="http://schemas.microsoft.com/office/powerpoint/2010/main" val="1737111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So, how do you build up skills?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5"/>
            <a:ext cx="10515599" cy="303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Ideally: Look to standards.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04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standards?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303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Industrial standards are what separates any given hex code from a Pantone color or a 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wood fastener from a Philips screw</a:t>
            </a:r>
            <a:r>
              <a:rPr lang="en-US" dirty="0"/>
              <a:t>.</a:t>
            </a:r>
          </a:p>
        </p:txBody>
      </p:sp>
      <p:pic>
        <p:nvPicPr>
          <p:cNvPr id="4" name="Picture 2" descr="A large, wooden, screw thread press used for wine.">
            <a:extLst>
              <a:ext uri="{FF2B5EF4-FFF2-40B4-BE49-F238E27FC236}">
                <a16:creationId xmlns:a16="http://schemas.microsoft.com/office/drawing/2014/main" id="{A77B0BCA-F155-4394-8688-B539B7AD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55" y="3299458"/>
            <a:ext cx="1769940" cy="1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hematic outlining the taxonomy and measurements for Head Angle, Head Diameter, Head Height, Length, and Diameter of a Phillips flat head, Zinc plated, steel machine screw.">
            <a:extLst>
              <a:ext uri="{FF2B5EF4-FFF2-40B4-BE49-F238E27FC236}">
                <a16:creationId xmlns:a16="http://schemas.microsoft.com/office/drawing/2014/main" id="{77291D6E-EE44-4B15-A3FE-25D359F0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16" y="3299458"/>
            <a:ext cx="3621498" cy="1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19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rule.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3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Standards elevate content to a place of excellence: consistent and delightful user experience with an efficient and industrial scale of production.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time has come for data interaction design to standardize. Accessibility </a:t>
            </a:r>
            <a:r>
              <a:rPr lang="en-US" b="1" dirty="0"/>
              <a:t>must</a:t>
            </a:r>
            <a:r>
              <a:rPr lang="en-US" dirty="0"/>
              <a:t> be part of this movement.</a:t>
            </a:r>
          </a:p>
        </p:txBody>
      </p:sp>
    </p:spTree>
    <p:extLst>
      <p:ext uri="{BB962C8B-B14F-4D97-AF65-F5344CB8AC3E}">
        <p14:creationId xmlns:p14="http://schemas.microsoft.com/office/powerpoint/2010/main" val="494042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State of a11y Standards: WCAG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Web Content Accessibility Guidelines (or WCAG) is currently adopted in policy in some form or another by many countries in the world.</a:t>
            </a:r>
          </a:p>
          <a:p>
            <a:pPr marL="0" indent="0">
              <a:buNone/>
            </a:pPr>
            <a:r>
              <a:rPr lang="en-US" dirty="0"/>
              <a:t>It is the biggest and best set of standards out there.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A9C14-4FF4-4132-8FE7-C7FE6C067F34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WCAG homepage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WCAG policy adoption internationally</a:t>
            </a:r>
            <a:endParaRPr lang="en-US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55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data visualization is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of the practices in visualization explore areas outside of WCAG guidance. Navigating what should and shouldn’t be considered can be hard, even for accessibility experts.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D56A2E-0A56-4E45-8401-2519E95B1032}"/>
              </a:ext>
            </a:extLst>
          </p:cNvPr>
          <p:cNvSpPr/>
          <p:nvPr/>
        </p:nvSpPr>
        <p:spPr>
          <a:xfrm>
            <a:off x="838200" y="6348045"/>
            <a:ext cx="108692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gave an advanced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talk at </a:t>
            </a:r>
            <a:r>
              <a:rPr lang="en-US" sz="1600" dirty="0" err="1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AccessU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 2020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navigating data structures in visualizations and handling the semantics for interactive chart elements. This is </a:t>
            </a:r>
            <a:r>
              <a:rPr lang="en-US" sz="1600" i="1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uncharted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territory! (pun intended).</a:t>
            </a:r>
          </a:p>
        </p:txBody>
      </p:sp>
    </p:spTree>
    <p:extLst>
      <p:ext uri="{BB962C8B-B14F-4D97-AF65-F5344CB8AC3E}">
        <p14:creationId xmlns:p14="http://schemas.microsoft.com/office/powerpoint/2010/main" val="1284477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Introducing: </a:t>
            </a:r>
            <a:b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6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6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Chartability</a:t>
            </a: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Audit </a:t>
            </a:r>
            <a:r>
              <a:rPr lang="en-US" sz="36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Data Visualization</a:t>
            </a:r>
            <a:endParaRPr lang="en-US" sz="3600" dirty="0"/>
          </a:p>
        </p:txBody>
      </p:sp>
      <p:pic>
        <p:nvPicPr>
          <p:cNvPr id="3" name="Picture 2" descr="Logo" title="Pour Caf">
            <a:extLst>
              <a:ext uri="{FF2B5EF4-FFF2-40B4-BE49-F238E27FC236}">
                <a16:creationId xmlns:a16="http://schemas.microsoft.com/office/drawing/2014/main" id="{BA0A22C6-E93B-4DE1-BCB6-F3066CC1B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18" y="3141177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76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Chartability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Chartability</a:t>
            </a:r>
            <a:r>
              <a:rPr lang="en-US" dirty="0"/>
              <a:t> is an audit approach specific to data visualization.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goal is not to meet “compliance” but instead identify common design failures as early as possible.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“Passing” </a:t>
            </a:r>
            <a:r>
              <a:rPr lang="en-US" dirty="0" err="1"/>
              <a:t>Chartability</a:t>
            </a:r>
            <a:r>
              <a:rPr lang="en-US" dirty="0"/>
              <a:t> doesn’t mean the work is done, but that it is likely on the right path towards accessibility.</a:t>
            </a:r>
          </a:p>
        </p:txBody>
      </p:sp>
      <p:pic>
        <p:nvPicPr>
          <p:cNvPr id="6" name="Picture 5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9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Chartability’s</a:t>
            </a:r>
            <a:r>
              <a:rPr lang="en-US" sz="4000" dirty="0"/>
              <a:t>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52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Chartability</a:t>
            </a:r>
            <a:r>
              <a:rPr lang="en-US" dirty="0"/>
              <a:t> is organized into 7 principles, 4 common to the accessibility space: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Perceivable,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Operable,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Understandable,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Robust (POUR) </a:t>
            </a:r>
          </a:p>
          <a:p>
            <a:pPr marL="0" indent="0">
              <a:buNone/>
            </a:pPr>
            <a:r>
              <a:rPr lang="en-US" dirty="0"/>
              <a:t>Plus 3 more that extend from Robust: 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Compromising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Assitive</a:t>
            </a: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And Flexible (CAF)</a:t>
            </a:r>
          </a:p>
        </p:txBody>
      </p:sp>
      <p:pic>
        <p:nvPicPr>
          <p:cNvPr id="6" name="Picture 5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57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POUR is an acronym that refers to broad accessibility principles across four functional groups: 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dirty="0"/>
              <a:t>Perceivable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dirty="0"/>
              <a:t>Operable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dirty="0"/>
              <a:t>Understandable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dirty="0"/>
              <a:t>Robust</a:t>
            </a:r>
          </a:p>
          <a:p>
            <a:pPr marL="0" indent="0">
              <a:buNone/>
            </a:pPr>
            <a:r>
              <a:rPr lang="en-US" dirty="0"/>
              <a:t>These pillars can help guide user experience evaluation specific to accessibility.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See: </a:t>
            </a:r>
            <a:r>
              <a:rPr lang="en-US" sz="1600" dirty="0">
                <a:hlinkClick r:id="rId2"/>
              </a:rPr>
              <a:t>https://uiowa.instructure.com/courses/40/pages/accessibility-principles-pour</a:t>
            </a:r>
            <a:endParaRPr lang="en-US" sz="1600" dirty="0"/>
          </a:p>
        </p:txBody>
      </p:sp>
      <p:pic>
        <p:nvPicPr>
          <p:cNvPr id="7" name="Picture 6" descr="Logo" title="Pour Ca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Before we begin.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1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/>
              </a:rPr>
              <a:t>If you post screenshots of this talk or slides around on Twitter or wherever (and please do), remember:</a:t>
            </a:r>
          </a:p>
          <a:p>
            <a:pPr marL="0" indent="0">
              <a:buNone/>
            </a:pP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Add alt text to your post!</a:t>
            </a:r>
          </a:p>
        </p:txBody>
      </p:sp>
    </p:spTree>
    <p:extLst>
      <p:ext uri="{BB962C8B-B14F-4D97-AF65-F5344CB8AC3E}">
        <p14:creationId xmlns:p14="http://schemas.microsoft.com/office/powerpoint/2010/main" val="2259510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+CAF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CAF is an acronym that I added to POUR to address specific user experience principles useful to data visualizations: 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dirty="0"/>
              <a:t>Compromising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dirty="0"/>
              <a:t>Assistive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dirty="0"/>
              <a:t>Flexible</a:t>
            </a:r>
          </a:p>
          <a:p>
            <a:pPr marL="0" indent="0">
              <a:buNone/>
            </a:pPr>
            <a:r>
              <a:rPr lang="en-US" dirty="0"/>
              <a:t>These pillars are inspired by Inclusive Design principles and address areas common to complex, interactive data systems (like dashboards, applications, and data-driven interfaces).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https://inclusivedesignprinciples.org/</a:t>
            </a:r>
            <a:r>
              <a:rPr lang="en-US" sz="1600" dirty="0"/>
              <a:t>, (CC BY-SA) Henny Swan, Ian </a:t>
            </a:r>
            <a:r>
              <a:rPr lang="en-US" sz="1600" dirty="0" err="1"/>
              <a:t>Pouncey</a:t>
            </a:r>
            <a:r>
              <a:rPr lang="en-US" sz="1600" dirty="0"/>
              <a:t>, </a:t>
            </a:r>
            <a:r>
              <a:rPr lang="en-US" sz="1600" dirty="0" err="1"/>
              <a:t>Heydon</a:t>
            </a:r>
            <a:r>
              <a:rPr lang="en-US" sz="1600" dirty="0"/>
              <a:t> Pickering, &amp; </a:t>
            </a:r>
            <a:r>
              <a:rPr lang="en-US" sz="1600" dirty="0" err="1"/>
              <a:t>Léonie</a:t>
            </a:r>
            <a:r>
              <a:rPr lang="en-US" sz="1600" dirty="0"/>
              <a:t> Watson</a:t>
            </a:r>
          </a:p>
        </p:txBody>
      </p:sp>
      <p:pic>
        <p:nvPicPr>
          <p:cNvPr id="6" name="Picture 5" descr="Logo" title="Pour Ca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8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POUR+CAF: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POUR is a set of accessibility heuristics principles.</a:t>
            </a:r>
          </a:p>
          <a:p>
            <a:pPr marL="0" indent="0">
              <a:buNone/>
            </a:pPr>
            <a:r>
              <a:rPr lang="en-US" dirty="0"/>
              <a:t>CAF is inspired by inclusive design principles.</a:t>
            </a:r>
          </a:p>
          <a:p>
            <a:pPr marL="0" indent="0">
              <a:buNone/>
            </a:pPr>
            <a:r>
              <a:rPr lang="en-US" dirty="0"/>
              <a:t>Both are reframed to focus on making effective data experiences.</a:t>
            </a:r>
          </a:p>
        </p:txBody>
      </p:sp>
      <p:pic>
        <p:nvPicPr>
          <p:cNvPr id="6" name="Picture 5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9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came up with </a:t>
            </a:r>
            <a:r>
              <a:rPr lang="en-US" dirty="0" err="1"/>
              <a:t>Chartability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There is no universal standards yet for data visualizations (and a set of testable heuristic principles is the first step).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 needed </a:t>
            </a:r>
            <a:r>
              <a:rPr lang="en-US" dirty="0"/>
              <a:t>to have a convenient, consistent tool for auditing things quickly in any environment and stage of development.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9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</a:t>
            </a:r>
            <a:r>
              <a:rPr lang="en-US" dirty="0" err="1"/>
              <a:t>Chartability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Chartability</a:t>
            </a:r>
            <a:r>
              <a:rPr lang="en-US" dirty="0"/>
              <a:t> has 45 total failures that you can test for, each take about one minute if you’re used to them. All in all, you can get a good sense of whether or not a visualization is on the path to accessibility in less than an hour.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</a:t>
            </a:r>
            <a:r>
              <a:rPr lang="en-US" dirty="0" err="1"/>
              <a:t>Chartability</a:t>
            </a:r>
            <a:r>
              <a:rPr lang="en-US" dirty="0"/>
              <a:t> also has a top-10 Critical Failures: the most essential requirements to pass. These can be evaluated in 10 to 20 minutes and give early warning signs.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6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Chartability</a:t>
            </a:r>
            <a:r>
              <a:rPr lang="en-US" dirty="0"/>
              <a:t> anywhere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Chartability</a:t>
            </a:r>
            <a:r>
              <a:rPr lang="en-US" dirty="0"/>
              <a:t> is largely applicable to any environment a visualization may be found: from Excel, PDFs, python, Tableau, R, SAS, </a:t>
            </a:r>
            <a:r>
              <a:rPr lang="en-US" dirty="0" err="1"/>
              <a:t>Matlab</a:t>
            </a:r>
            <a:r>
              <a:rPr lang="en-US" dirty="0"/>
              <a:t>, the web, or wherever.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85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Chartability</a:t>
            </a:r>
            <a:r>
              <a:rPr lang="en-US" dirty="0"/>
              <a:t> anytime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Chartability</a:t>
            </a:r>
            <a:r>
              <a:rPr lang="en-US" dirty="0"/>
              <a:t> can be used in combination with a full compliance review to vet a nearly-finished MVP, during development as ongoing editorial support, or early on to guide design before it begins.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6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Chartability</a:t>
            </a:r>
            <a:r>
              <a:rPr lang="en-US" dirty="0"/>
              <a:t> is a living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0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Chartability</a:t>
            </a:r>
            <a:r>
              <a:rPr lang="en-US" dirty="0"/>
              <a:t> has a lot of room to grow. And I hope that it does! I am part of a working group in my spare time, hoping to develop robust, industrial-grade, standards for data visualizations. This is just one piece of our efforts.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find the </a:t>
            </a:r>
            <a:r>
              <a:rPr lang="en-US" dirty="0">
                <a:hlinkClick r:id="rId2"/>
              </a:rPr>
              <a:t>repository that represents this project here</a:t>
            </a:r>
            <a:r>
              <a:rPr lang="en-US" dirty="0"/>
              <a:t>. Feel free to open issues, give feedback, or contribute!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also </a:t>
            </a:r>
            <a:r>
              <a:rPr lang="en-US" dirty="0">
                <a:hlinkClick r:id="rId3"/>
              </a:rPr>
              <a:t>follow our group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just follow me via twitter</a:t>
            </a:r>
            <a:r>
              <a:rPr lang="en-US" dirty="0"/>
              <a:t> to stay up to date with all of the things we are involved in.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05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Chartability</a:t>
            </a:r>
            <a:r>
              <a:rPr lang="en-US" dirty="0"/>
              <a:t>: Top 10 Critical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be going through </a:t>
            </a:r>
            <a:r>
              <a:rPr lang="en-US" dirty="0" err="1"/>
              <a:t>Chartability</a:t>
            </a:r>
            <a:r>
              <a:rPr lang="en-US" dirty="0"/>
              <a:t> to break down the most critical data visualization design failures.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5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Chartability</a:t>
            </a:r>
            <a:r>
              <a:rPr lang="en-US" dirty="0"/>
              <a:t>: Example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Chris </a:t>
            </a:r>
            <a:r>
              <a:rPr lang="en-US" dirty="0" err="1"/>
              <a:t>DeMartini</a:t>
            </a:r>
            <a:r>
              <a:rPr lang="en-US" dirty="0"/>
              <a:t> (multi-year Tableau Zen master) offered up some of his </a:t>
            </a:r>
            <a:r>
              <a:rPr lang="en-US" dirty="0" err="1"/>
              <a:t>viz</a:t>
            </a:r>
            <a:r>
              <a:rPr lang="en-US" dirty="0"/>
              <a:t> to be critiqued.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His Coin Flip game fails 7 of the 10 Critical tests.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follow along here, if you would like: </a:t>
            </a:r>
            <a:r>
              <a:rPr lang="en-US" dirty="0">
                <a:hlinkClick r:id="rId2"/>
              </a:rPr>
              <a:t>https://public.tableau.com/profile/vizde7382#!/vizhome/CoinFlipGame/CoinFlipGame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6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Perceivable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User must be able to easily identify content using their senses: sight, sound, and touch.</a:t>
            </a:r>
          </a:p>
        </p:txBody>
      </p:sp>
      <p:pic>
        <p:nvPicPr>
          <p:cNvPr id="6" name="Picture 5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7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Accessibility (a11y)?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101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Light"/>
              </a:rPr>
              <a:t>The qualities that make an experience open or usable to 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Light"/>
              </a:rPr>
              <a:t>The knowledge and skills to build products and services to be usable by people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977890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Perceivable Failures </a:t>
            </a:r>
            <a:r>
              <a:rPr lang="en-US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(1/10)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347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/>
              <a:t>Low contrast on chart elements and text: </a:t>
            </a:r>
            <a:r>
              <a:rPr lang="en-US" sz="39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FAIL </a:t>
            </a:r>
            <a:endParaRPr lang="en-US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dirty="0"/>
              <a:t>Target: Text needs 4.5:1, Geometry 3:1</a:t>
            </a:r>
          </a:p>
          <a:p>
            <a:r>
              <a:rPr lang="en-US" dirty="0"/>
              <a:t>Solution: Darken text, ensure geometry has 1px dark border.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  <p:pic>
        <p:nvPicPr>
          <p:cNvPr id="4" name="Picture 3" descr="Chart with issue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52" y="4152498"/>
            <a:ext cx="6496957" cy="1562318"/>
          </a:xfrm>
          <a:prstGeom prst="rect">
            <a:avLst/>
          </a:prstGeom>
        </p:spPr>
      </p:pic>
      <p:sp>
        <p:nvSpPr>
          <p:cNvPr id="6" name="Donu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1415" y="4370951"/>
            <a:ext cx="1099039" cy="668214"/>
          </a:xfrm>
          <a:prstGeom prst="donut">
            <a:avLst>
              <a:gd name="adj" fmla="val 656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7290" y="5021826"/>
            <a:ext cx="1099039" cy="668214"/>
          </a:xfrm>
          <a:prstGeom prst="donut">
            <a:avLst>
              <a:gd name="adj" fmla="val 656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390" y="4098603"/>
            <a:ext cx="5272210" cy="358961"/>
          </a:xfrm>
          <a:prstGeom prst="donut">
            <a:avLst>
              <a:gd name="adj" fmla="val 186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24775" y="5046602"/>
            <a:ext cx="1099039" cy="668214"/>
          </a:xfrm>
          <a:prstGeom prst="donut">
            <a:avLst>
              <a:gd name="adj" fmla="val 656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199" y="4106778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Purple text fails. </a:t>
            </a:r>
            <a:r>
              <a:rPr lang="en-U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2.47:1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4199" y="5220985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 text fails. </a:t>
            </a:r>
            <a:r>
              <a:rPr lang="en-U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2.59:1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0927" y="3636938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Grey text fails. </a:t>
            </a:r>
            <a:r>
              <a:rPr lang="en-U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1.81:1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4199" y="4577499"/>
            <a:ext cx="15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Purple geometry (no border) fails. </a:t>
            </a:r>
            <a:r>
              <a:rPr lang="en-U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2.63:1</a:t>
            </a:r>
          </a:p>
        </p:txBody>
      </p:sp>
      <p:sp>
        <p:nvSpPr>
          <p:cNvPr id="15" name="Donu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4577" y="4370950"/>
            <a:ext cx="1099039" cy="668214"/>
          </a:xfrm>
          <a:prstGeom prst="donut">
            <a:avLst>
              <a:gd name="adj" fmla="val 656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3814" y="5068485"/>
            <a:ext cx="15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 geometry (with border) fails. </a:t>
            </a:r>
            <a:r>
              <a:rPr lang="en-U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1.98:1</a:t>
            </a:r>
          </a:p>
        </p:txBody>
      </p:sp>
    </p:spTree>
    <p:extLst>
      <p:ext uri="{BB962C8B-B14F-4D97-AF65-F5344CB8AC3E}">
        <p14:creationId xmlns:p14="http://schemas.microsoft.com/office/powerpoint/2010/main" val="801383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Perceivable Failures </a:t>
            </a:r>
            <a:r>
              <a:rPr lang="en-US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(2/10)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347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/>
              <a:t>Text size too small: </a:t>
            </a:r>
            <a:r>
              <a:rPr lang="en-US" sz="39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FAIL </a:t>
            </a:r>
            <a:endParaRPr lang="en-US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dirty="0"/>
              <a:t>Target: No text smaller than 12px.</a:t>
            </a:r>
          </a:p>
          <a:p>
            <a:r>
              <a:rPr lang="en-US" dirty="0"/>
              <a:t>Solution: Increase size to 12px.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  <p:pic>
        <p:nvPicPr>
          <p:cNvPr id="4" name="Picture 3" descr="Chart with issue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52" y="4152498"/>
            <a:ext cx="6496957" cy="1562318"/>
          </a:xfrm>
          <a:prstGeom prst="rect">
            <a:avLst/>
          </a:prstGeom>
        </p:spPr>
      </p:pic>
      <p:sp>
        <p:nvSpPr>
          <p:cNvPr id="6" name="Donu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1415" y="4370951"/>
            <a:ext cx="1099039" cy="668214"/>
          </a:xfrm>
          <a:prstGeom prst="donut">
            <a:avLst>
              <a:gd name="adj" fmla="val 656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7290" y="5021826"/>
            <a:ext cx="1099039" cy="668214"/>
          </a:xfrm>
          <a:prstGeom prst="donut">
            <a:avLst>
              <a:gd name="adj" fmla="val 656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390" y="4098603"/>
            <a:ext cx="5272210" cy="358961"/>
          </a:xfrm>
          <a:prstGeom prst="donut">
            <a:avLst>
              <a:gd name="adj" fmla="val 186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0927" y="3636938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fails. </a:t>
            </a:r>
            <a:r>
              <a:rPr lang="en-U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11px size.</a:t>
            </a:r>
          </a:p>
        </p:txBody>
      </p:sp>
    </p:spTree>
    <p:extLst>
      <p:ext uri="{BB962C8B-B14F-4D97-AF65-F5344CB8AC3E}">
        <p14:creationId xmlns:p14="http://schemas.microsoft.com/office/powerpoint/2010/main" val="563974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 with issues, tooltip show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392" y="4141686"/>
            <a:ext cx="6525536" cy="1562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Perceivable Failures </a:t>
            </a:r>
            <a:r>
              <a:rPr lang="en-US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(3/10)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8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/>
              <a:t>Information only available visually: </a:t>
            </a:r>
            <a:r>
              <a:rPr lang="en-US" sz="39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FAIL </a:t>
            </a:r>
            <a:endParaRPr lang="en-US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dirty="0"/>
              <a:t>Target: Tooltips expose on keyboard navigation, summary information inside tooltips and around chart is read by screen reader.</a:t>
            </a:r>
          </a:p>
          <a:p>
            <a:r>
              <a:rPr lang="en-US" sz="2400" dirty="0"/>
              <a:t>Solution: Ensure tab and key navigation takes place on the elements. Expose text to screen readers.</a:t>
            </a:r>
            <a:endParaRPr lang="en-US" dirty="0"/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  <p:sp>
        <p:nvSpPr>
          <p:cNvPr id="6" name="Donu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5135" y="4588738"/>
            <a:ext cx="1511105" cy="771738"/>
          </a:xfrm>
          <a:prstGeom prst="donut">
            <a:avLst>
              <a:gd name="adj" fmla="val 656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651441"/>
            <a:ext cx="344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Tooltip and heading information not exposed. </a:t>
            </a:r>
            <a:r>
              <a:rPr lang="en-U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 has minimal screen reader announcements.</a:t>
            </a:r>
          </a:p>
        </p:txBody>
      </p:sp>
      <p:sp>
        <p:nvSpPr>
          <p:cNvPr id="11" name="Donu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1295" y="3992880"/>
            <a:ext cx="3812345" cy="534898"/>
          </a:xfrm>
          <a:prstGeom prst="donut">
            <a:avLst>
              <a:gd name="adj" fmla="val 136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928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Operable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controls must be error-tolerant, discoverable, and multi-modal (not just mouse operable, but using keyboard, voice,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</p:txBody>
      </p:sp>
      <p:pic>
        <p:nvPicPr>
          <p:cNvPr id="6" name="Picture 5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6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Operable Failures </a:t>
            </a:r>
            <a:r>
              <a:rPr lang="en-US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(4/10)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8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Chart is interactive through only one means: </a:t>
            </a: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FAIL </a:t>
            </a:r>
            <a:endParaRPr lang="en-US"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dirty="0"/>
              <a:t>Target: Chart interactivity (tooltips, brushing) can be used without mouse.</a:t>
            </a:r>
          </a:p>
          <a:p>
            <a:r>
              <a:rPr lang="en-US" sz="2400" dirty="0"/>
              <a:t>Solution: Ensure the functionality provided is either exposed to screen reader users or removed (it appears to serve little purpose).</a:t>
            </a:r>
            <a:endParaRPr lang="en-US" dirty="0"/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4651441"/>
            <a:ext cx="344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Tooltip and brush not exposed. </a:t>
            </a:r>
            <a:r>
              <a:rPr lang="en-U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 requires mouse to use.</a:t>
            </a:r>
          </a:p>
        </p:txBody>
      </p:sp>
      <p:pic>
        <p:nvPicPr>
          <p:cNvPr id="4" name="Picture 3" descr="Brush effect on a 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557" y="4053840"/>
            <a:ext cx="3982006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51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Operable Failures </a:t>
            </a:r>
            <a:r>
              <a:rPr lang="en-US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(5/10)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8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No instructions provided for interaction: </a:t>
            </a: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FAIL </a:t>
            </a:r>
            <a:endParaRPr lang="en-US"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dirty="0"/>
              <a:t>Target: Chart interactivity (tooltips, brushing) must be explained.</a:t>
            </a:r>
          </a:p>
          <a:p>
            <a:r>
              <a:rPr lang="en-US" sz="2400" dirty="0"/>
              <a:t>Solution: Ensure all functionality provided is explained. If it is not used for any purpose, it should be removed.</a:t>
            </a:r>
            <a:endParaRPr lang="en-US" dirty="0"/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960" y="4651441"/>
            <a:ext cx="344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Tooltip and brush not explained. </a:t>
            </a:r>
            <a:r>
              <a:rPr lang="en-U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This brush action accomplishes nothing.</a:t>
            </a:r>
          </a:p>
        </p:txBody>
      </p:sp>
      <p:pic>
        <p:nvPicPr>
          <p:cNvPr id="4" name="Picture 3" descr="Brush effect on a 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97" y="4053840"/>
            <a:ext cx="3982006" cy="1676634"/>
          </a:xfrm>
          <a:prstGeom prst="rect">
            <a:avLst/>
          </a:prstGeom>
        </p:spPr>
      </p:pic>
      <p:pic>
        <p:nvPicPr>
          <p:cNvPr id="6" name="Picture 5" descr="Brush effect usage is confus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105" y="4053840"/>
            <a:ext cx="3896269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73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Understandable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Any information or data are presented without ambiguity, with clarity, and in a way that minimizes cognitive load</a:t>
            </a:r>
          </a:p>
          <a:p>
            <a:pPr marL="0" indent="0">
              <a:buNone/>
            </a:pPr>
            <a:r>
              <a:rPr lang="en-US" dirty="0"/>
              <a:t>Note: if the data has statistical uncertainty, then it must be clearly communicated (this is not considered “ambiguity”).</a:t>
            </a:r>
          </a:p>
        </p:txBody>
      </p:sp>
      <p:pic>
        <p:nvPicPr>
          <p:cNvPr id="6" name="Picture 5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809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919460" cy="1325563"/>
          </a:xfrm>
        </p:spPr>
        <p:txBody>
          <a:bodyPr/>
          <a:lstStyle/>
          <a:p>
            <a:r>
              <a:rPr lang="en-US" dirty="0"/>
              <a:t>Critical Understandable Failures </a:t>
            </a:r>
            <a:r>
              <a:rPr lang="en-US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(6/10)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8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Chart is novel or unconventional with no explanation or introduction: </a:t>
            </a: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PASS </a:t>
            </a:r>
            <a:endParaRPr lang="en-US"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dirty="0"/>
              <a:t>Target: Non-standard or uncommon chart types must have an explanation for what they mean and how to read them.</a:t>
            </a:r>
          </a:p>
          <a:p>
            <a:r>
              <a:rPr lang="en-US" sz="2400" dirty="0"/>
              <a:t>Feedback: Guidance for how to read whisker plot should be added.</a:t>
            </a:r>
            <a:endParaRPr lang="en-US" dirty="0"/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  <p:pic>
        <p:nvPicPr>
          <p:cNvPr id="8" name="Picture 7" descr="Chart with issu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52" y="4152498"/>
            <a:ext cx="6496957" cy="1562318"/>
          </a:xfrm>
          <a:prstGeom prst="rect">
            <a:avLst/>
          </a:prstGeom>
        </p:spPr>
      </p:pic>
      <p:sp>
        <p:nvSpPr>
          <p:cNvPr id="9" name="Donu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5360" y="4098603"/>
            <a:ext cx="3825240" cy="358961"/>
          </a:xfrm>
          <a:prstGeom prst="donut">
            <a:avLst>
              <a:gd name="adj" fmla="val 186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0709" y="4053840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Acceptable, but not great.</a:t>
            </a:r>
            <a:endParaRPr lang="en-US" sz="1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465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title and explanation tex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1" y="4284672"/>
            <a:ext cx="9478698" cy="1333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919460" cy="1325563"/>
          </a:xfrm>
        </p:spPr>
        <p:txBody>
          <a:bodyPr/>
          <a:lstStyle/>
          <a:p>
            <a:r>
              <a:rPr lang="en-US" dirty="0"/>
              <a:t>Critical Understandable Failures </a:t>
            </a:r>
            <a:r>
              <a:rPr lang="en-US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(7/10)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8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 title, summary, context, or caption provided: </a:t>
            </a:r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PASS </a:t>
            </a:r>
            <a:endParaRPr lang="en-US" sz="2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dirty="0"/>
              <a:t>Target: Title, summary, context, or caption should be provided.</a:t>
            </a:r>
          </a:p>
          <a:p>
            <a:r>
              <a:rPr lang="en-US" sz="2400" dirty="0"/>
              <a:t>Feedback: Title should be improved to explain what the results actually were, such as “Coin Flip Game Produces Consistent Balance.” (Explaining the outcome in the title itself is more accessible.)</a:t>
            </a:r>
            <a:endParaRPr lang="en-US" dirty="0"/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  <p:sp>
        <p:nvSpPr>
          <p:cNvPr id="9" name="Donu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8984" y="4145287"/>
            <a:ext cx="2534815" cy="562950"/>
          </a:xfrm>
          <a:prstGeom prst="donut">
            <a:avLst>
              <a:gd name="adj" fmla="val 186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515" y="4292292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Acceptable, but not great.</a:t>
            </a:r>
            <a:endParaRPr lang="en-US" sz="1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04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Robust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design is compliant with existing standards and works with the user’s compliant, assistive technology of choice.</a:t>
            </a:r>
          </a:p>
        </p:txBody>
      </p:sp>
      <p:pic>
        <p:nvPicPr>
          <p:cNvPr id="6" name="Picture 5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Data Visualization?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1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/>
              </a:rPr>
              <a:t>Data Visualization (also sometimes abbreviated as </a:t>
            </a:r>
            <a:r>
              <a:rPr lang="en-US" dirty="0" err="1">
                <a:latin typeface="Open Sans Light"/>
              </a:rPr>
              <a:t>dataviz</a:t>
            </a:r>
            <a:r>
              <a:rPr lang="en-US" dirty="0">
                <a:latin typeface="Open Sans Light"/>
              </a:rPr>
              <a:t> or </a:t>
            </a:r>
            <a:r>
              <a:rPr lang="en-US" dirty="0" err="1">
                <a:latin typeface="Open Sans Light"/>
              </a:rPr>
              <a:t>datavis</a:t>
            </a:r>
            <a:r>
              <a:rPr lang="en-US" dirty="0">
                <a:latin typeface="Open Sans Light"/>
              </a:rPr>
              <a:t>) is presenting data in a structured, symbolic way.</a:t>
            </a:r>
          </a:p>
          <a:p>
            <a:pPr marL="0" indent="0">
              <a:buNone/>
            </a:pPr>
            <a:r>
              <a:rPr lang="en-US" dirty="0">
                <a:latin typeface="Open Sans Light"/>
              </a:rPr>
              <a:t>The structure and semantics go beyond the visual however, so we prefer to call these 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data experiences</a:t>
            </a:r>
            <a:r>
              <a:rPr lang="en-US" dirty="0">
                <a:latin typeface="Open Sans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6664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Robust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(Skip! Robust has no 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Critical</a:t>
            </a:r>
            <a:r>
              <a:rPr lang="en-US" dirty="0"/>
              <a:t> failures to test.)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811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Compromising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Information can be approached at both a high and low level. Layout, flow, actions, and tasks all have alternatives. The user has the choice how they want to engage.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332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port UI, Data is disab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60" y="1501778"/>
            <a:ext cx="1776580" cy="2029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919460" cy="1325563"/>
          </a:xfrm>
        </p:spPr>
        <p:txBody>
          <a:bodyPr>
            <a:noAutofit/>
          </a:bodyPr>
          <a:lstStyle/>
          <a:p>
            <a:r>
              <a:rPr lang="en-US" dirty="0"/>
              <a:t>Critical Compromising Failures </a:t>
            </a:r>
            <a:r>
              <a:rPr lang="en-US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(8/10)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7040" cy="3950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table is not provided that the chart is based on: </a:t>
            </a:r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FAIL </a:t>
            </a:r>
            <a:endParaRPr lang="en-US" sz="2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dirty="0"/>
              <a:t>Target: Table should be provided that is formatted and human-readable.</a:t>
            </a:r>
          </a:p>
          <a:p>
            <a:r>
              <a:rPr lang="en-US" sz="2400" dirty="0"/>
              <a:t>Solution: Provide access to the data in a functional download somewhere that is formatted and easy to parse.</a:t>
            </a:r>
            <a:endParaRPr lang="en-US" dirty="0"/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  <p:sp>
        <p:nvSpPr>
          <p:cNvPr id="9" name="Donu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55004" y="2047971"/>
            <a:ext cx="2534815" cy="562950"/>
          </a:xfrm>
          <a:prstGeom prst="donut">
            <a:avLst>
              <a:gd name="adj" fmla="val 186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9819" y="2098613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Disabled in Chrome.</a:t>
            </a:r>
            <a:endParaRPr lang="en-US" sz="1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8" name="Picture 7" descr="Nothing shown in an empty browser windo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530" y="2968201"/>
            <a:ext cx="3070323" cy="2480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11440" y="4208412"/>
            <a:ext cx="12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Nothing shown in Firefox.</a:t>
            </a:r>
            <a:endParaRPr lang="en-US" sz="1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328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Assistive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“Heavy lifting” (difficult/manual statistical or data-related) tasks are automatically handled or assisted whenever possible.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16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919460" cy="1325563"/>
          </a:xfrm>
        </p:spPr>
        <p:txBody>
          <a:bodyPr/>
          <a:lstStyle/>
          <a:p>
            <a:r>
              <a:rPr lang="en-US" dirty="0"/>
              <a:t>Critical Assistive Failures </a:t>
            </a:r>
            <a:r>
              <a:rPr lang="en-US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(9/10)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5140" cy="3843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Too much data displayed at once: </a:t>
            </a: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PASS </a:t>
            </a:r>
            <a:endParaRPr lang="en-US"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dirty="0"/>
              <a:t>Target: Try not to have more than 20 elements competing for the same space.</a:t>
            </a:r>
          </a:p>
          <a:p>
            <a:r>
              <a:rPr lang="en-US" sz="2400" dirty="0"/>
              <a:t>Feedback: Small multiples (each game its own pair of lines) is a good treatment for this data.</a:t>
            </a:r>
            <a:endParaRPr lang="en-US" dirty="0"/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  <p:pic>
        <p:nvPicPr>
          <p:cNvPr id="6" name="Picture 5" descr="Grid of small pairs of line charts"/>
          <p:cNvPicPr>
            <a:picLocks noChangeAspect="1"/>
          </p:cNvPicPr>
          <p:nvPr/>
        </p:nvPicPr>
        <p:blipFill rotWithShape="1">
          <a:blip r:embed="rId3"/>
          <a:srcRect r="39023"/>
          <a:stretch/>
        </p:blipFill>
        <p:spPr>
          <a:xfrm>
            <a:off x="7756756" y="2177732"/>
            <a:ext cx="3848504" cy="28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796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Flexible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Styling and presentation can be altered and adjusted according to user preference. </a:t>
            </a:r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185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919460" cy="1325563"/>
          </a:xfrm>
        </p:spPr>
        <p:txBody>
          <a:bodyPr/>
          <a:lstStyle/>
          <a:p>
            <a:r>
              <a:rPr lang="en-US" dirty="0"/>
              <a:t>Critical Flexible Failures </a:t>
            </a:r>
            <a:r>
              <a:rPr lang="en-US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(10/10)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30840" cy="2167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Styling cannot be changed by the user: </a:t>
            </a: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FAIL </a:t>
            </a:r>
            <a:endParaRPr lang="en-US"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dirty="0"/>
              <a:t>Target: Text, colors, and high contrast controlled by the user must be respected. Chart must respond according to user settings.</a:t>
            </a:r>
          </a:p>
          <a:p>
            <a:r>
              <a:rPr lang="en-US" sz="2400" dirty="0"/>
              <a:t>Solution: Tableau’s iframe does not detect stylesheets loaded (text) and chart space (geometries) do not respect Windows High Contrast mode.</a:t>
            </a:r>
            <a:endParaRPr lang="en-US" dirty="0"/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554038"/>
            <a:ext cx="947740" cy="947740"/>
          </a:xfrm>
          <a:prstGeom prst="rect">
            <a:avLst/>
          </a:prstGeom>
        </p:spPr>
      </p:pic>
      <p:pic>
        <p:nvPicPr>
          <p:cNvPr id="7" name="Picture 6" descr="Font size works in one part of the app but does not rescale in anoth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4108857"/>
            <a:ext cx="4315427" cy="1781424"/>
          </a:xfrm>
          <a:prstGeom prst="rect">
            <a:avLst/>
          </a:prstGeom>
        </p:spPr>
      </p:pic>
      <p:pic>
        <p:nvPicPr>
          <p:cNvPr id="8" name="Picture 7" descr="Main app bckground switches to high contrast, chart areas do n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663" y="3992880"/>
            <a:ext cx="3457038" cy="2013379"/>
          </a:xfrm>
          <a:prstGeom prst="rect">
            <a:avLst/>
          </a:prstGeom>
        </p:spPr>
      </p:pic>
      <p:sp>
        <p:nvSpPr>
          <p:cNvPr id="9" name="Donu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7080" y="4801022"/>
            <a:ext cx="3787140" cy="1005417"/>
          </a:xfrm>
          <a:prstGeom prst="donut">
            <a:avLst>
              <a:gd name="adj" fmla="val 65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7738" y="4620833"/>
            <a:ext cx="211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“Chris </a:t>
            </a:r>
            <a:r>
              <a:rPr lang="en-US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DeMartini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 changed size, but</a:t>
            </a:r>
            <a:r>
              <a:rPr lang="en-U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this text did not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Donu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4824" y="4585431"/>
            <a:ext cx="2534815" cy="562950"/>
          </a:xfrm>
          <a:prstGeom prst="donut">
            <a:avLst>
              <a:gd name="adj" fmla="val 1186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7592" y="4686716"/>
            <a:ext cx="128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High Contrast not detected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462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5367"/>
            <a:ext cx="10919460" cy="1325563"/>
          </a:xfrm>
        </p:spPr>
        <p:txBody>
          <a:bodyPr/>
          <a:lstStyle/>
          <a:p>
            <a:r>
              <a:rPr lang="en-US" dirty="0" err="1"/>
              <a:t>Chartability</a:t>
            </a:r>
            <a:r>
              <a:rPr lang="en-US" dirty="0"/>
              <a:t> Audit Result</a:t>
            </a:r>
            <a:r>
              <a:rPr lang="en-US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3/10 Passing</a:t>
            </a:r>
            <a:endParaRPr lang="en-US" dirty="0"/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2474278"/>
            <a:ext cx="947740" cy="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654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5367"/>
            <a:ext cx="10919460" cy="1325563"/>
          </a:xfrm>
        </p:spPr>
        <p:txBody>
          <a:bodyPr/>
          <a:lstStyle/>
          <a:p>
            <a:r>
              <a:rPr lang="en-US" dirty="0"/>
              <a:t>More resources:</a:t>
            </a:r>
            <a:endParaRPr lang="en-US" b="0" dirty="0"/>
          </a:p>
        </p:txBody>
      </p:sp>
      <p:pic>
        <p:nvPicPr>
          <p:cNvPr id="5" name="Picture 4" descr="Logo" title="Pour Ca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" y="2474278"/>
            <a:ext cx="947740" cy="94774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F1263D-FEF5-4E53-A7E8-B831946DD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5759"/>
            <a:ext cx="10515600" cy="2938509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Follow me on twitter</a:t>
            </a:r>
            <a:r>
              <a:rPr lang="en-US" sz="2400" dirty="0"/>
              <a:t> for news about </a:t>
            </a:r>
            <a:r>
              <a:rPr lang="en-US" sz="2400" dirty="0" err="1"/>
              <a:t>Chartability</a:t>
            </a:r>
            <a:r>
              <a:rPr lang="en-US" sz="2400" dirty="0"/>
              <a:t> (@frankElavsky).</a:t>
            </a:r>
          </a:p>
          <a:p>
            <a:r>
              <a:rPr lang="en-US" sz="2400" dirty="0"/>
              <a:t>About the group I am a part of: </a:t>
            </a:r>
            <a:r>
              <a:rPr lang="en-US" sz="2400" dirty="0">
                <a:hlinkClick r:id="rId4"/>
              </a:rPr>
              <a:t>github.com/dataviza11y/Why-We-Exist</a:t>
            </a:r>
            <a:endParaRPr lang="en-US" sz="2400" dirty="0"/>
          </a:p>
          <a:p>
            <a:r>
              <a:rPr lang="en-US" sz="2400" dirty="0"/>
              <a:t>Our Group’s </a:t>
            </a:r>
            <a:r>
              <a:rPr lang="en-US" sz="2400" dirty="0">
                <a:hlinkClick r:id="rId5"/>
              </a:rPr>
              <a:t>resources for visualization and accessibility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Chartability</a:t>
            </a:r>
            <a:r>
              <a:rPr lang="en-US" sz="2400" dirty="0"/>
              <a:t> Workbook: </a:t>
            </a:r>
            <a:r>
              <a:rPr lang="en-US" sz="2400" dirty="0" err="1">
                <a:hlinkClick r:id="rId6"/>
              </a:rPr>
              <a:t>fizz.studio</a:t>
            </a:r>
            <a:r>
              <a:rPr lang="en-US" sz="2400" dirty="0">
                <a:hlinkClick r:id="rId6"/>
              </a:rPr>
              <a:t>/files/chartability-worksheet</a:t>
            </a:r>
            <a:endParaRPr lang="en-US" sz="2400" dirty="0"/>
          </a:p>
          <a:p>
            <a:r>
              <a:rPr lang="en-US" sz="2400" dirty="0" err="1"/>
              <a:t>Chartability</a:t>
            </a:r>
            <a:r>
              <a:rPr lang="en-US" sz="2400" dirty="0"/>
              <a:t> Slides: </a:t>
            </a:r>
            <a:r>
              <a:rPr lang="en-US" sz="2400" dirty="0" err="1">
                <a:hlinkClick r:id="rId7"/>
              </a:rPr>
              <a:t>fizz.studio</a:t>
            </a:r>
            <a:r>
              <a:rPr lang="en-US" sz="2400" dirty="0">
                <a:hlinkClick r:id="rId7"/>
              </a:rPr>
              <a:t>/files/chartability-deck</a:t>
            </a:r>
            <a:endParaRPr lang="en-US" sz="2400" dirty="0"/>
          </a:p>
          <a:p>
            <a:r>
              <a:rPr lang="en-US" sz="2400" dirty="0" err="1"/>
              <a:t>Chartability</a:t>
            </a:r>
            <a:r>
              <a:rPr lang="en-US" sz="2400" dirty="0"/>
              <a:t> Website: </a:t>
            </a:r>
            <a:r>
              <a:rPr lang="en-US" sz="2400" dirty="0" err="1">
                <a:hlinkClick r:id="rId8"/>
              </a:rPr>
              <a:t>chartability.fizz.studio</a:t>
            </a:r>
            <a:r>
              <a:rPr lang="en-US" sz="2400" dirty="0">
                <a:hlinkClick r:id="rId8"/>
              </a:rPr>
              <a:t>/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8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visualization has work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/>
              </a:rPr>
              <a:t>“</a:t>
            </a:r>
            <a:r>
              <a:rPr lang="en-US" b="1" dirty="0">
                <a:latin typeface="Open Sans Light"/>
              </a:rPr>
              <a:t>Virtually no visualizations I encounter in the wild are even remotely accessible</a:t>
            </a:r>
            <a:r>
              <a:rPr lang="en-US" dirty="0">
                <a:latin typeface="Open Sans Light"/>
              </a:rPr>
              <a:t>.” – real screen reader users.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2A99A-4E52-444E-825A-8075D376C8A4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Outlier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plans to release recordings from my talk within a week, which has these video interviews in them.</a:t>
            </a:r>
          </a:p>
        </p:txBody>
      </p:sp>
    </p:spTree>
    <p:extLst>
      <p:ext uri="{BB962C8B-B14F-4D97-AF65-F5344CB8AC3E}">
        <p14:creationId xmlns:p14="http://schemas.microsoft.com/office/powerpoint/2010/main" val="350575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Public </a:t>
            </a:r>
            <a:r>
              <a:rPr lang="en-US" sz="4000" dirty="0" err="1"/>
              <a:t>dataviz</a:t>
            </a:r>
            <a:r>
              <a:rPr lang="en-US" sz="4000" dirty="0"/>
              <a:t> is </a:t>
            </a:r>
            <a:r>
              <a:rPr lang="en-US" sz="4000" i="1" dirty="0"/>
              <a:t>especially</a:t>
            </a:r>
            <a:r>
              <a:rPr lang="en-US" sz="4000" dirty="0"/>
              <a:t> is in trouble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/>
              </a:rPr>
              <a:t>Every major US news organization had a visualization on their landing webpage during the 2020 US Presidential Elections.</a:t>
            </a:r>
          </a:p>
          <a:p>
            <a:pPr marL="0" indent="0">
              <a:buNone/>
            </a:pPr>
            <a:endParaRPr lang="en-US" dirty="0">
              <a:latin typeface="Open Sans Light"/>
            </a:endParaRPr>
          </a:p>
          <a:p>
            <a:pPr marL="0" indent="0">
              <a:buNone/>
            </a:pPr>
            <a:r>
              <a:rPr lang="en-US" dirty="0">
                <a:latin typeface="Open Sans Light"/>
              </a:rPr>
              <a:t>Sarah </a:t>
            </a:r>
            <a:r>
              <a:rPr lang="en-US" dirty="0" err="1">
                <a:latin typeface="Open Sans Light"/>
              </a:rPr>
              <a:t>Fossheim</a:t>
            </a:r>
            <a:r>
              <a:rPr lang="en-US" dirty="0">
                <a:latin typeface="Open Sans Light"/>
              </a:rPr>
              <a:t> and I (combined) audited 15 total and found none of them to be fully accessible.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2A99A-4E52-444E-825A-8075D376C8A4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See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Sarah’s write-up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which looks at visualizations from NYT, CNN, FiveThirtyEight, The Guardian, and Fox News.</a:t>
            </a:r>
          </a:p>
        </p:txBody>
      </p:sp>
    </p:spTree>
    <p:extLst>
      <p:ext uri="{BB962C8B-B14F-4D97-AF65-F5344CB8AC3E}">
        <p14:creationId xmlns:p14="http://schemas.microsoft.com/office/powerpoint/2010/main" val="358036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is painful. Visualization shouldn’t be.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2A99A-4E52-444E-825A-8075D376C8A4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Sarah’s video on Twitter</a:t>
            </a:r>
            <a:endParaRPr lang="en-US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fossheim" descr="Video of a screen reader failing to access an election map.">
            <a:hlinkClick r:id="" action="ppaction://media"/>
            <a:extLst>
              <a:ext uri="{FF2B5EF4-FFF2-40B4-BE49-F238E27FC236}">
                <a16:creationId xmlns:a16="http://schemas.microsoft.com/office/drawing/2014/main" id="{C39D9E81-5021-492B-B111-304DEF80DC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00" y="145422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9C7FF"/>
      </a:accent1>
      <a:accent2>
        <a:srgbClr val="F3C47E"/>
      </a:accent2>
      <a:accent3>
        <a:srgbClr val="D8D8D8"/>
      </a:accent3>
      <a:accent4>
        <a:srgbClr val="F6EE69"/>
      </a:accent4>
      <a:accent5>
        <a:srgbClr val="AAEBFB"/>
      </a:accent5>
      <a:accent6>
        <a:srgbClr val="A0DE8B"/>
      </a:accent6>
      <a:hlink>
        <a:srgbClr val="87BBFC"/>
      </a:hlink>
      <a:folHlink>
        <a:srgbClr val="EFBF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29070</TotalTime>
  <Words>2793</Words>
  <Application>Microsoft Office PowerPoint</Application>
  <PresentationFormat>Widescreen</PresentationFormat>
  <Paragraphs>255</Paragraphs>
  <Slides>68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Open Sans</vt:lpstr>
      <vt:lpstr>Open Sans ExtraBold</vt:lpstr>
      <vt:lpstr>Open Sans Light</vt:lpstr>
      <vt:lpstr>Office Theme</vt:lpstr>
      <vt:lpstr>Accessibility is Critical to Data Visualization (And what you can do about it) Frank Elavsky, Data Experience Engineer</vt:lpstr>
      <vt:lpstr>What do I do?</vt:lpstr>
      <vt:lpstr>My Passion: Accessible data experiences</vt:lpstr>
      <vt:lpstr>Before we begin.</vt:lpstr>
      <vt:lpstr>What is Accessibility (a11y)?</vt:lpstr>
      <vt:lpstr>What is Data Visualization?</vt:lpstr>
      <vt:lpstr>Data visualization has work to do</vt:lpstr>
      <vt:lpstr>Public dataviz is especially is in trouble</vt:lpstr>
      <vt:lpstr>Data is painful. Visualization shouldn’t be.</vt:lpstr>
      <vt:lpstr>Cut to the chase:</vt:lpstr>
      <vt:lpstr>The best way to learn: evaluation.</vt:lpstr>
      <vt:lpstr>Today we will be talking about auditing.</vt:lpstr>
      <vt:lpstr>Resources in this talk:</vt:lpstr>
      <vt:lpstr>Why make something accessible?</vt:lpstr>
      <vt:lpstr>Accessibility is the right thing to do</vt:lpstr>
      <vt:lpstr>Inaccessible experiences are expensive</vt:lpstr>
      <vt:lpstr>Accessibility is compelling work</vt:lpstr>
      <vt:lpstr>Auditing Viz is an Advanced Topic!</vt:lpstr>
      <vt:lpstr>“I already use colorblind safe palettes. I don’t even need to be here!”</vt:lpstr>
      <vt:lpstr>Color vision deficiency (CVD), commonly referred to as “colorblindness” affects an estimated 4% of people worldwide.</vt:lpstr>
      <vt:lpstr>But do you design your viz for visual impairment, which affects ~25% of people globally?</vt:lpstr>
      <vt:lpstr>Motor impairment and functional disability (13-15%)?</vt:lpstr>
      <vt:lpstr>Cognitive and attention impairment (11-13%)?</vt:lpstr>
      <vt:lpstr>Accessibility is  multi-dimensional</vt:lpstr>
      <vt:lpstr>We have all already experienced disability at some point in our lives – even if just temporarily or situationally.  We call this “experiencing a limitation.”</vt:lpstr>
      <vt:lpstr>Disability is personal for all of us.</vt:lpstr>
      <vt:lpstr>PowerPoint Presentation</vt:lpstr>
      <vt:lpstr>PowerPoint Presentation</vt:lpstr>
      <vt:lpstr>Where do I start?</vt:lpstr>
      <vt:lpstr>We only cover this part here:</vt:lpstr>
      <vt:lpstr>So, how do you build up skills?</vt:lpstr>
      <vt:lpstr>Why standards?</vt:lpstr>
      <vt:lpstr>Standards rule.</vt:lpstr>
      <vt:lpstr>The State of a11y Standards: WCAG</vt:lpstr>
      <vt:lpstr>But data visualization is complex</vt:lpstr>
      <vt:lpstr>Introducing:  The Chartability Audit for Data Visualization</vt:lpstr>
      <vt:lpstr>Chartability</vt:lpstr>
      <vt:lpstr>Chartability’s Principles</vt:lpstr>
      <vt:lpstr>POUR</vt:lpstr>
      <vt:lpstr>+CAF</vt:lpstr>
      <vt:lpstr>POUR+CAF: recap</vt:lpstr>
      <vt:lpstr>Why I came up with Chartability</vt:lpstr>
      <vt:lpstr>Scope of Chartability</vt:lpstr>
      <vt:lpstr>Chartability anywhere</vt:lpstr>
      <vt:lpstr>Chartability anytime</vt:lpstr>
      <vt:lpstr>Chartability is a living document</vt:lpstr>
      <vt:lpstr>Chartability: Top 10 Critical failures</vt:lpstr>
      <vt:lpstr>Chartability: Example Audit</vt:lpstr>
      <vt:lpstr>Perceivable</vt:lpstr>
      <vt:lpstr>Critical Perceivable Failures (1/10)</vt:lpstr>
      <vt:lpstr>Critical Perceivable Failures (2/10)</vt:lpstr>
      <vt:lpstr>Critical Perceivable Failures (3/10)</vt:lpstr>
      <vt:lpstr>Operable</vt:lpstr>
      <vt:lpstr>Critical Operable Failures (4/10)</vt:lpstr>
      <vt:lpstr>Critical Operable Failures (5/10)</vt:lpstr>
      <vt:lpstr>Understandable</vt:lpstr>
      <vt:lpstr>Critical Understandable Failures (6/10)</vt:lpstr>
      <vt:lpstr>Critical Understandable Failures (7/10)</vt:lpstr>
      <vt:lpstr>Robust</vt:lpstr>
      <vt:lpstr>Critical Robust Failures</vt:lpstr>
      <vt:lpstr>Compromising</vt:lpstr>
      <vt:lpstr>Critical Compromising Failures (8/10)</vt:lpstr>
      <vt:lpstr>Assistive</vt:lpstr>
      <vt:lpstr>Critical Assistive Failures (9/10)</vt:lpstr>
      <vt:lpstr>Flexible</vt:lpstr>
      <vt:lpstr>Critical Flexible Failures (10/10)</vt:lpstr>
      <vt:lpstr>Chartability Audit Result: 3/10 Passing</vt:lpstr>
      <vt:lpstr>More resources: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Data Visualization on the Web</dc:title>
  <dc:creator>Elavsky, Frank</dc:creator>
  <cp:lastModifiedBy>Frank Josiah Elavsky</cp:lastModifiedBy>
  <cp:revision>482</cp:revision>
  <cp:lastPrinted>2020-05-20T15:59:39Z</cp:lastPrinted>
  <dcterms:created xsi:type="dcterms:W3CDTF">2020-05-04T00:33:10Z</dcterms:created>
  <dcterms:modified xsi:type="dcterms:W3CDTF">2021-04-14T22:13:57Z</dcterms:modified>
</cp:coreProperties>
</file>